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643"/>
  </p:normalViewPr>
  <p:slideViewPr>
    <p:cSldViewPr>
      <p:cViewPr varScale="1">
        <p:scale>
          <a:sx n="100" d="100"/>
          <a:sy n="100" d="100"/>
        </p:scale>
        <p:origin x="27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2" y="0"/>
                </a:moveTo>
                <a:lnTo>
                  <a:pt x="204248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0E6EC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5" y="0"/>
                </a:moveTo>
                <a:lnTo>
                  <a:pt x="0" y="0"/>
                </a:lnTo>
                <a:lnTo>
                  <a:pt x="1208191" y="6857999"/>
                </a:lnTo>
                <a:lnTo>
                  <a:pt x="2587665" y="6857999"/>
                </a:lnTo>
                <a:lnTo>
                  <a:pt x="2587665" y="0"/>
                </a:lnTo>
                <a:close/>
              </a:path>
            </a:pathLst>
          </a:custGeom>
          <a:solidFill>
            <a:srgbClr val="0E6EC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009DD9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8000"/>
                </a:lnTo>
                <a:lnTo>
                  <a:pt x="2851161" y="6858000"/>
                </a:lnTo>
                <a:lnTo>
                  <a:pt x="2851161" y="0"/>
                </a:lnTo>
                <a:close/>
              </a:path>
            </a:pathLst>
          </a:custGeom>
          <a:solidFill>
            <a:srgbClr val="0076A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8" y="0"/>
                </a:moveTo>
                <a:lnTo>
                  <a:pt x="1018959" y="0"/>
                </a:lnTo>
                <a:lnTo>
                  <a:pt x="0" y="6858000"/>
                </a:lnTo>
                <a:lnTo>
                  <a:pt x="1290828" y="6858000"/>
                </a:lnTo>
                <a:lnTo>
                  <a:pt x="1290828" y="0"/>
                </a:lnTo>
                <a:close/>
              </a:path>
            </a:pathLst>
          </a:custGeom>
          <a:solidFill>
            <a:srgbClr val="58AAF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1" y="6858000"/>
                </a:lnTo>
                <a:lnTo>
                  <a:pt x="1248203" y="6858000"/>
                </a:lnTo>
                <a:lnTo>
                  <a:pt x="1248203" y="0"/>
                </a:lnTo>
                <a:close/>
              </a:path>
            </a:pathLst>
          </a:custGeom>
          <a:solidFill>
            <a:srgbClr val="0E6EC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0E6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0E6EC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629158"/>
            <a:ext cx="78733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1125" y="2126691"/>
            <a:ext cx="7189470" cy="386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singh@keyesfire.com" TargetMode="External"/><Relationship Id="rId2" Type="http://schemas.openxmlformats.org/officeDocument/2006/relationships/hyperlink" Target="http://www.keyesfir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6964" y="0"/>
            <a:ext cx="6765036" cy="685799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253756"/>
            <a:ext cx="55626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  <a:tabLst>
                <a:tab pos="2223135" algn="l"/>
              </a:tabLst>
            </a:pPr>
            <a:r>
              <a:rPr lang="en-US" sz="5400" spc="-10" dirty="0"/>
              <a:t>Distrito de </a:t>
            </a:r>
            <a:r>
              <a:rPr lang="en-US" sz="5400" spc="-10" dirty="0" err="1"/>
              <a:t>Protección</a:t>
            </a:r>
            <a:r>
              <a:rPr lang="en-US" sz="5400" spc="-10" dirty="0"/>
              <a:t> contra </a:t>
            </a:r>
            <a:r>
              <a:rPr lang="en-US" sz="5400" spc="-10" dirty="0" err="1"/>
              <a:t>Incendios</a:t>
            </a:r>
            <a:r>
              <a:rPr lang="en-US" sz="5400" spc="-10" dirty="0"/>
              <a:t> de Keyes</a:t>
            </a:r>
            <a:endParaRPr lang="en-US" sz="5400" dirty="0"/>
          </a:p>
        </p:txBody>
      </p:sp>
      <p:sp>
        <p:nvSpPr>
          <p:cNvPr id="12" name="object 12"/>
          <p:cNvSpPr txBox="1"/>
          <p:nvPr/>
        </p:nvSpPr>
        <p:spPr>
          <a:xfrm>
            <a:off x="59436" y="3915940"/>
            <a:ext cx="5426964" cy="2237151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algn="ctr">
              <a:spcBef>
                <a:spcPts val="1825"/>
              </a:spcBef>
            </a:pPr>
            <a:r>
              <a:rPr lang="en-US" sz="4300" b="1" dirty="0" err="1">
                <a:solidFill>
                  <a:srgbClr val="FFFFFF"/>
                </a:solidFill>
                <a:latin typeface="Arial"/>
                <a:cs typeface="Arial"/>
              </a:rPr>
              <a:t>Medida</a:t>
            </a:r>
            <a:r>
              <a:rPr lang="en-US" sz="4300" b="1" dirty="0">
                <a:solidFill>
                  <a:srgbClr val="FFFFFF"/>
                </a:solidFill>
                <a:latin typeface="Arial"/>
                <a:cs typeface="Arial"/>
              </a:rPr>
              <a:t> H</a:t>
            </a:r>
            <a:endParaRPr sz="4300" dirty="0">
              <a:latin typeface="Arial"/>
              <a:cs typeface="Arial"/>
            </a:endParaRPr>
          </a:p>
          <a:p>
            <a:pPr marL="12700" marR="5080" algn="ctr">
              <a:spcBef>
                <a:spcPts val="1050"/>
              </a:spcBef>
            </a:pPr>
            <a:r>
              <a:rPr lang="en-US" sz="2600" b="1" dirty="0" err="1">
                <a:solidFill>
                  <a:srgbClr val="FFFFFF"/>
                </a:solidFill>
                <a:latin typeface="Arial"/>
                <a:cs typeface="Arial"/>
              </a:rPr>
              <a:t>Medida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 de Bonos para la </a:t>
            </a:r>
            <a:r>
              <a:rPr lang="en-US" sz="2600" b="1" dirty="0" err="1">
                <a:solidFill>
                  <a:srgbClr val="FFFFFF"/>
                </a:solidFill>
                <a:latin typeface="Arial"/>
                <a:cs typeface="Arial"/>
              </a:rPr>
              <a:t>Protección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 contra </a:t>
            </a:r>
            <a:r>
              <a:rPr lang="en-US" sz="2600" b="1" dirty="0" err="1">
                <a:solidFill>
                  <a:srgbClr val="FFFFFF"/>
                </a:solidFill>
                <a:latin typeface="Arial"/>
                <a:cs typeface="Arial"/>
              </a:rPr>
              <a:t>Incendios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 y la </a:t>
            </a:r>
            <a:r>
              <a:rPr lang="en-US" sz="2600" b="1" dirty="0" err="1">
                <a:solidFill>
                  <a:srgbClr val="FFFFFF"/>
                </a:solidFill>
                <a:latin typeface="Arial"/>
                <a:cs typeface="Arial"/>
              </a:rPr>
              <a:t>Mejora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 de las </a:t>
            </a:r>
            <a:r>
              <a:rPr lang="en-US" sz="2600" b="1" dirty="0" err="1">
                <a:solidFill>
                  <a:srgbClr val="FFFFFF"/>
                </a:solidFill>
                <a:latin typeface="Arial"/>
                <a:cs typeface="Arial"/>
              </a:rPr>
              <a:t>Instalaciones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4069" y="627633"/>
            <a:ext cx="73240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/>
              <a:t>Gracias </a:t>
            </a:r>
            <a:r>
              <a:rPr lang="en-US" sz="4400" dirty="0" err="1"/>
              <a:t>por</a:t>
            </a:r>
            <a:r>
              <a:rPr lang="en-US" sz="4400" dirty="0"/>
              <a:t> </a:t>
            </a:r>
            <a:r>
              <a:rPr lang="en-US" sz="4400" dirty="0" err="1"/>
              <a:t>su</a:t>
            </a:r>
            <a:r>
              <a:rPr lang="en-US" sz="4400" dirty="0"/>
              <a:t> </a:t>
            </a:r>
            <a:r>
              <a:rPr lang="en-US" sz="4400" dirty="0" err="1"/>
              <a:t>apoyo</a:t>
            </a:r>
            <a:endParaRPr lang="en-US"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381125" y="1981200"/>
            <a:ext cx="7189470" cy="438568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90"/>
              </a:spcBef>
            </a:pPr>
            <a:r>
              <a:rPr lang="en-US" dirty="0" err="1"/>
              <a:t>Encontrará</a:t>
            </a:r>
            <a:r>
              <a:rPr lang="en-US" dirty="0"/>
              <a:t> 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spc="-45" dirty="0"/>
              <a:t> </a:t>
            </a:r>
            <a:r>
              <a:rPr u="sng" spc="-10" dirty="0">
                <a:uFill>
                  <a:solidFill>
                    <a:srgbClr val="FFFFFF"/>
                  </a:solidFill>
                </a:uFill>
                <a:hlinkClick r:id="rId2"/>
              </a:rPr>
              <a:t>www.keyesfire.com</a:t>
            </a:r>
          </a:p>
          <a:p>
            <a:pPr>
              <a:lnSpc>
                <a:spcPct val="100000"/>
              </a:lnSpc>
              <a:spcBef>
                <a:spcPts val="1705"/>
              </a:spcBef>
            </a:pPr>
            <a:endParaRPr u="sng" spc="-10" dirty="0">
              <a:uFill>
                <a:solidFill>
                  <a:srgbClr val="FFFFFF"/>
                </a:solidFill>
              </a:uFill>
              <a:hlinkClick r:id="rId2"/>
            </a:endParaRPr>
          </a:p>
          <a:p>
            <a:pPr marL="1786889" marR="1779905" algn="ctr">
              <a:lnSpc>
                <a:spcPct val="119800"/>
              </a:lnSpc>
              <a:spcBef>
                <a:spcPts val="5"/>
              </a:spcBef>
            </a:pPr>
            <a:r>
              <a:rPr sz="2800" dirty="0"/>
              <a:t>Royjindar</a:t>
            </a:r>
            <a:r>
              <a:rPr sz="2800" spc="-85" dirty="0"/>
              <a:t> </a:t>
            </a:r>
            <a:r>
              <a:rPr sz="2800" dirty="0"/>
              <a:t>(Raj)</a:t>
            </a:r>
            <a:r>
              <a:rPr sz="2800" spc="-125" dirty="0"/>
              <a:t> </a:t>
            </a:r>
            <a:r>
              <a:rPr sz="2800" spc="-10" dirty="0"/>
              <a:t>Singh </a:t>
            </a:r>
            <a:r>
              <a:rPr lang="en-US" sz="2800" b="0" dirty="0">
                <a:latin typeface="Arial"/>
                <a:cs typeface="Arial"/>
              </a:rPr>
              <a:t>Jefe de Bomberos, Bomberos de Keyes</a:t>
            </a:r>
            <a:r>
              <a:rPr sz="2800" b="0" spc="-20" dirty="0">
                <a:latin typeface="Arial"/>
                <a:cs typeface="Arial"/>
              </a:rPr>
              <a:t> </a:t>
            </a:r>
            <a:r>
              <a:rPr sz="2800" b="0" u="sng" spc="-10" dirty="0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rsingh@keyesfire.com</a:t>
            </a:r>
            <a:r>
              <a:rPr sz="2800" b="0" u="none" spc="-10" dirty="0">
                <a:latin typeface="Arial"/>
                <a:cs typeface="Arial"/>
              </a:rPr>
              <a:t> </a:t>
            </a:r>
            <a:r>
              <a:rPr sz="2800" b="0" u="none" spc="-20" dirty="0">
                <a:latin typeface="Arial"/>
                <a:cs typeface="Arial"/>
              </a:rPr>
              <a:t>209-988-8311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9010" y="695071"/>
            <a:ext cx="787336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dirty="0"/>
              <a:t>Bomberos de Keyes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Actuales</a:t>
            </a:r>
            <a:endParaRPr spc="-10" dirty="0"/>
          </a:p>
        </p:txBody>
      </p:sp>
      <p:sp>
        <p:nvSpPr>
          <p:cNvPr id="30" name="object 30"/>
          <p:cNvSpPr txBox="1"/>
          <p:nvPr/>
        </p:nvSpPr>
        <p:spPr>
          <a:xfrm>
            <a:off x="769010" y="2185035"/>
            <a:ext cx="9517990" cy="29360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95"/>
              </a:spcBef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Niveles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Actuales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Dotación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Personal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Bomberos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asignados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a 1 de 4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turnos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(4/5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turno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10"/>
              </a:spcBef>
              <a:buSzPct val="80000"/>
              <a:buFont typeface="Wingdings"/>
              <a:buChar char=""/>
              <a:tabLst>
                <a:tab pos="755650" algn="l"/>
              </a:tabLst>
            </a:pPr>
            <a:r>
              <a:rPr lang="en-US" sz="2000" dirty="0" err="1">
                <a:solidFill>
                  <a:srgbClr val="FFFFFF"/>
                </a:solidFill>
                <a:latin typeface="Arial"/>
                <a:cs typeface="Arial"/>
              </a:rPr>
              <a:t>Dotación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de personal de 24 horas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5"/>
              </a:spcBef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miembros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trabajan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voluntariado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turnos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12, 24, 48 horas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Sólo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1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miembro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vive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localmente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Flota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Actual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762000"/>
            <a:ext cx="1059749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dirty="0" err="1"/>
              <a:t>Impuesto</a:t>
            </a:r>
            <a:r>
              <a:rPr lang="en-US" dirty="0"/>
              <a:t> de </a:t>
            </a:r>
            <a:r>
              <a:rPr lang="en-US" dirty="0" err="1"/>
              <a:t>Tasación</a:t>
            </a:r>
            <a:r>
              <a:rPr lang="en-US" dirty="0"/>
              <a:t> Especial Actual</a:t>
            </a: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56310" y="2058771"/>
            <a:ext cx="10597490" cy="212558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95"/>
              </a:spcBef>
              <a:buSzPct val="78846"/>
              <a:buFont typeface="Wingdings"/>
              <a:buChar char=""/>
              <a:tabLst>
                <a:tab pos="354965" algn="l"/>
              </a:tabLst>
            </a:pP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Aprobado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2012,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entró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vigor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2013</a:t>
            </a:r>
            <a:endParaRPr sz="2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SzPct val="78846"/>
              <a:buFont typeface="Wingdings"/>
              <a:buChar char=""/>
              <a:tabLst>
                <a:tab pos="354965" algn="l"/>
              </a:tabLst>
            </a:pP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operaciones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cotidianas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, no para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grandes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proyectos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de capital</a:t>
            </a:r>
            <a:endParaRPr sz="2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78846"/>
              <a:buFont typeface="Wingdings"/>
              <a:buChar char=""/>
              <a:tabLst>
                <a:tab pos="354965" algn="l"/>
              </a:tabLst>
            </a:pP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Permitió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adaptar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PPE a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estándares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actuales</a:t>
            </a:r>
            <a:endParaRPr sz="2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SzPct val="78846"/>
              <a:buFont typeface="Wingdings"/>
              <a:buChar char=""/>
              <a:tabLst>
                <a:tab pos="354965" algn="l"/>
              </a:tabLst>
            </a:pP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Modernizar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nuestra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flota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y </a:t>
            </a:r>
            <a:r>
              <a:rPr lang="en-US" sz="2600" dirty="0" err="1">
                <a:solidFill>
                  <a:srgbClr val="FFFFFF"/>
                </a:solidFill>
                <a:latin typeface="Arial"/>
                <a:cs typeface="Arial"/>
              </a:rPr>
              <a:t>equipos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922589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dirty="0" err="1"/>
              <a:t>Necesidad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Nueva </a:t>
            </a:r>
            <a:r>
              <a:rPr lang="en-US" dirty="0" err="1"/>
              <a:t>Estación</a:t>
            </a:r>
            <a:endParaRPr lang="en-US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756310" y="2059686"/>
            <a:ext cx="7821295" cy="343106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95"/>
              </a:spcBef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estación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actual no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puede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satisfacer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las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necesidades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normas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actuales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Espacio para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camiones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bomberos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modernos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Servicio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eléctrico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para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equipos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Áreas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adecuadas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para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vivir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y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dormir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Área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almacenamiento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y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limpieza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equipos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Área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entrenamiento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914969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dirty="0" err="1"/>
              <a:t>Medida</a:t>
            </a:r>
            <a:r>
              <a:rPr lang="en-US" dirty="0"/>
              <a:t> H de </a:t>
            </a:r>
            <a:r>
              <a:rPr lang="en-US" dirty="0" err="1"/>
              <a:t>los</a:t>
            </a:r>
            <a:r>
              <a:rPr lang="en-US" dirty="0"/>
              <a:t> Bomberos de Keyes</a:t>
            </a:r>
            <a:endParaRPr spc="-50" dirty="0"/>
          </a:p>
        </p:txBody>
      </p:sp>
      <p:sp>
        <p:nvSpPr>
          <p:cNvPr id="18" name="object 18"/>
          <p:cNvSpPr txBox="1"/>
          <p:nvPr/>
        </p:nvSpPr>
        <p:spPr>
          <a:xfrm>
            <a:off x="756310" y="2186432"/>
            <a:ext cx="8369300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5095" indent="-34290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"/>
              <a:tabLst>
                <a:tab pos="355600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Medida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bono de $7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millones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para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protección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contra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incendios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y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mejora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instalaciones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la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boleta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electoral de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Noviembre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2024.</a:t>
            </a:r>
          </a:p>
          <a:p>
            <a:pPr marL="355600" marR="125095" indent="-34290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"/>
              <a:tabLst>
                <a:tab pos="355600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Financiación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controlada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localmente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que no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puede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ser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retirada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Estado.</a:t>
            </a:r>
          </a:p>
          <a:p>
            <a:pPr marL="355600" marR="125095" indent="-34290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"/>
              <a:tabLst>
                <a:tab pos="3556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costo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anual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la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medida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se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estima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$29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cada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$100,000 de valor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tasado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(no de mercado)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355600" marR="125095" indent="-34290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"/>
              <a:tabLst>
                <a:tab pos="3556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propietario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promedio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del Distrito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pagaría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unos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$10 al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mes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998789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dirty="0" err="1"/>
              <a:t>Responsabilidad</a:t>
            </a:r>
            <a:r>
              <a:rPr lang="en-US" dirty="0"/>
              <a:t> Fiscal de la </a:t>
            </a:r>
            <a:r>
              <a:rPr lang="en-US" dirty="0" err="1"/>
              <a:t>Medida</a:t>
            </a:r>
            <a:r>
              <a:rPr lang="en-US" dirty="0"/>
              <a:t> H</a:t>
            </a:r>
            <a:endParaRPr spc="-10" dirty="0"/>
          </a:p>
        </p:txBody>
      </p:sp>
      <p:sp>
        <p:nvSpPr>
          <p:cNvPr id="23" name="object 23"/>
          <p:cNvSpPr txBox="1"/>
          <p:nvPr/>
        </p:nvSpPr>
        <p:spPr>
          <a:xfrm>
            <a:off x="756310" y="2186432"/>
            <a:ext cx="8084820" cy="3506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59790" indent="-34290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"/>
              <a:tabLst>
                <a:tab pos="3556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Medida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H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incluiría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estrictos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requisitos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Arial"/>
                <a:cs typeface="Arial"/>
              </a:rPr>
              <a:t>responsabilidad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fiscal:</a:t>
            </a:r>
            <a:endParaRPr sz="2400" dirty="0">
              <a:latin typeface="Arial"/>
              <a:cs typeface="Arial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1005"/>
              </a:spcBef>
              <a:buSzPct val="79545"/>
              <a:buFont typeface="Wingdings"/>
              <a:buChar char=""/>
              <a:tabLst>
                <a:tab pos="756285" algn="l"/>
              </a:tabLst>
            </a:pP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fondos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se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controlarían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localmente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y no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podrían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ser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retirados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Estado.</a:t>
            </a:r>
          </a:p>
          <a:p>
            <a:pPr marL="755015" marR="5080" lvl="1" indent="-285750">
              <a:lnSpc>
                <a:spcPct val="100000"/>
              </a:lnSpc>
              <a:spcBef>
                <a:spcPts val="1005"/>
              </a:spcBef>
              <a:buSzPct val="79545"/>
              <a:buFont typeface="Wingdings"/>
              <a:buChar char=""/>
              <a:tabLst>
                <a:tab pos="756285" algn="l"/>
              </a:tabLst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supervisión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ciudadana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independiente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y las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auditorías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anuales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garantizarían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que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fondos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se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usaran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proyectos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aprobados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votantes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755015" marR="5080" lvl="1" indent="-285750">
              <a:lnSpc>
                <a:spcPct val="100000"/>
              </a:lnSpc>
              <a:spcBef>
                <a:spcPts val="1005"/>
              </a:spcBef>
              <a:buSzPct val="79545"/>
              <a:buFont typeface="Wingdings"/>
              <a:buChar char=""/>
              <a:tabLst>
                <a:tab pos="756285" algn="l"/>
              </a:tabLst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Nada de lo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recaudado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podría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usarse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para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sueldos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administrativos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o </a:t>
            </a:r>
            <a:r>
              <a:rPr lang="en-US" sz="2200" dirty="0" err="1">
                <a:solidFill>
                  <a:srgbClr val="FFFFFF"/>
                </a:solidFill>
                <a:latin typeface="Arial"/>
                <a:cs typeface="Arial"/>
              </a:rPr>
              <a:t>pensiones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80772"/>
            <a:ext cx="11476482" cy="6694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9" y="117346"/>
            <a:ext cx="9412224" cy="66629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7" y="83818"/>
            <a:ext cx="11969496" cy="66995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339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Wingdings</vt:lpstr>
      <vt:lpstr>Office Theme</vt:lpstr>
      <vt:lpstr>Distrito de Protección contra Incendios de Keyes</vt:lpstr>
      <vt:lpstr>Bomberos de Keyes - Operaciones Actuales</vt:lpstr>
      <vt:lpstr>Impuesto de Tasación Especial Actual</vt:lpstr>
      <vt:lpstr>Necesidad de una Nueva Estación</vt:lpstr>
      <vt:lpstr>Medida H de los Bomberos de Keyes</vt:lpstr>
      <vt:lpstr>Responsabilidad Fiscal de la Medida H</vt:lpstr>
      <vt:lpstr>PowerPoint Presentation</vt:lpstr>
      <vt:lpstr>PowerPoint Presentation</vt:lpstr>
      <vt:lpstr>PowerPoint Presentation</vt:lpstr>
      <vt:lpstr>Gracias por su apoyo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Paula Parra</cp:lastModifiedBy>
  <cp:revision>1</cp:revision>
  <dcterms:created xsi:type="dcterms:W3CDTF">2024-08-01T23:14:36Z</dcterms:created>
  <dcterms:modified xsi:type="dcterms:W3CDTF">2024-08-04T06:17:19Z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2024-08-01T00:00:00Z</vt:filetime>
  </property>
  <property fmtid="{D5CDD505-2E9C-101B-9397-08002B2CF9AE}" pid="3" name="Creator">
    <vt:lpwstr>PDFium</vt:lpwstr>
  </property>
  <property fmtid="{D5CDD505-2E9C-101B-9397-08002B2CF9AE}" pid="4" name="LastSaved">
    <vt:filetime>2024-08-01T00:00:00Z</vt:filetime>
  </property>
  <property fmtid="{D5CDD505-2E9C-101B-9397-08002B2CF9AE}" pid="5" name="Producer">
    <vt:lpwstr>PDFium</vt:lpwstr>
  </property>
</Properties>
</file>